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7" autoAdjust="0"/>
    <p:restoredTop sz="94660"/>
  </p:normalViewPr>
  <p:slideViewPr>
    <p:cSldViewPr snapToGrid="0">
      <p:cViewPr>
        <p:scale>
          <a:sx n="90" d="100"/>
          <a:sy n="90" d="100"/>
        </p:scale>
        <p:origin x="12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307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3C26D-7501-41EB-9D92-09B4C77D7B37}" type="datetimeFigureOut">
              <a:rPr lang="en-US"/>
              <a:t>8/14/2017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2FD85-CECC-4948-A095-70901409FCE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2382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CAC40-61BA-4CFD-BB18-90E1535C2035}" type="datetimeFigureOut">
              <a:rPr lang="en-US"/>
              <a:t>8/14/2017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6B885-8D1A-4056-ABC0-73F2F983808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229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8/14/2017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8/14/2017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8/14/2017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8/14/2017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8/14/2017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8/14/2017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8/14/2017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8/14/2017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8/14/2017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8/14/2017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8/14/2017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8/14/2017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dudeck@umaryland.edu" TargetMode="External"/><Relationship Id="rId2" Type="http://schemas.openxmlformats.org/officeDocument/2006/relationships/hyperlink" Target="http://www.umaryland.edu/campuscenter/the-building-/cls-operation-forms/food-approval-form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maryland.edu/policies-and-procedures/library/financial-affairs/policies/viii-9900a.php" TargetMode="External"/><Relationship Id="rId4" Type="http://schemas.openxmlformats.org/officeDocument/2006/relationships/hyperlink" Target="http://www.umaryland.edu/campuscenter/the-building-/cls-operation-forms/food-payment-reques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151313" cy="814388"/>
          </a:xfrm>
        </p:spPr>
        <p:txBody>
          <a:bodyPr/>
          <a:lstStyle/>
          <a:p>
            <a:pPr algn="ctr"/>
            <a:r>
              <a:rPr lang="en-US" dirty="0" smtClean="0"/>
              <a:t>CLS Food Process</a:t>
            </a:r>
            <a:endParaRPr lang="en-US" dirty="0"/>
          </a:p>
        </p:txBody>
      </p:sp>
      <p:sp>
        <p:nvSpPr>
          <p:cNvPr id="3" name="Flowchart: Process 2"/>
          <p:cNvSpPr/>
          <p:nvPr/>
        </p:nvSpPr>
        <p:spPr>
          <a:xfrm>
            <a:off x="2375069" y="1230894"/>
            <a:ext cx="1691640" cy="878142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Contact </a:t>
            </a:r>
            <a:br>
              <a:rPr lang="en-US" sz="1400" b="1" dirty="0" smtClean="0"/>
            </a:br>
            <a:r>
              <a:rPr lang="en-US" sz="1400" b="1" dirty="0" smtClean="0"/>
              <a:t>CulinArt for estimate</a:t>
            </a:r>
            <a:endParaRPr lang="en-US" sz="1400" b="1" dirty="0"/>
          </a:p>
        </p:txBody>
      </p:sp>
      <p:sp>
        <p:nvSpPr>
          <p:cNvPr id="6" name="Flowchart: Decision 5"/>
          <p:cNvSpPr/>
          <p:nvPr/>
        </p:nvSpPr>
        <p:spPr>
          <a:xfrm>
            <a:off x="326813" y="1669965"/>
            <a:ext cx="1618488" cy="1170432"/>
          </a:xfrm>
          <a:prstGeom prst="flowChartDecision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Event in Campus Center</a:t>
            </a:r>
            <a:endParaRPr lang="en-US" sz="1400" b="1" dirty="0"/>
          </a:p>
        </p:txBody>
      </p:sp>
      <p:sp>
        <p:nvSpPr>
          <p:cNvPr id="7" name="Flowchart: Process 6"/>
          <p:cNvSpPr/>
          <p:nvPr/>
        </p:nvSpPr>
        <p:spPr>
          <a:xfrm>
            <a:off x="2375069" y="2401326"/>
            <a:ext cx="1691640" cy="878142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 smtClean="0"/>
              <a:t>Contact </a:t>
            </a:r>
            <a:br>
              <a:rPr lang="en-US" sz="1300" b="1" dirty="0" smtClean="0"/>
            </a:br>
            <a:r>
              <a:rPr lang="en-US" sz="1300" b="1" dirty="0" smtClean="0"/>
              <a:t>CulinArt, CEC Vendors, or Crema Coffee for estimate</a:t>
            </a:r>
            <a:endParaRPr lang="en-US" sz="1300" b="1" dirty="0"/>
          </a:p>
        </p:txBody>
      </p:sp>
      <p:cxnSp>
        <p:nvCxnSpPr>
          <p:cNvPr id="12" name="Straight Arrow Connector 11"/>
          <p:cNvCxnSpPr>
            <a:stCxn id="6" idx="2"/>
            <a:endCxn id="7" idx="1"/>
          </p:cNvCxnSpPr>
          <p:nvPr/>
        </p:nvCxnSpPr>
        <p:spPr>
          <a:xfrm>
            <a:off x="1136057" y="2840397"/>
            <a:ext cx="1239012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</p:cNvCxnSpPr>
          <p:nvPr/>
        </p:nvCxnSpPr>
        <p:spPr>
          <a:xfrm>
            <a:off x="1136057" y="1669965"/>
            <a:ext cx="1239012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20689" y="1339154"/>
            <a:ext cx="539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16117" y="2821950"/>
            <a:ext cx="539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9" name="Flowchart: Document 18"/>
          <p:cNvSpPr/>
          <p:nvPr/>
        </p:nvSpPr>
        <p:spPr>
          <a:xfrm>
            <a:off x="4496477" y="1816110"/>
            <a:ext cx="1691640" cy="878142"/>
          </a:xfrm>
          <a:prstGeom prst="flowChartDocumen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Complete </a:t>
            </a:r>
            <a:r>
              <a:rPr lang="en-US" sz="1600" b="1" dirty="0" smtClean="0">
                <a:hlinkClick r:id="rId2"/>
              </a:rPr>
              <a:t>Food Authorization</a:t>
            </a:r>
            <a:endParaRPr lang="en-US" sz="16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222157" y="2255181"/>
            <a:ext cx="27432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222157" y="1669965"/>
            <a:ext cx="0" cy="117043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3" idx="3"/>
          </p:cNvCxnSpPr>
          <p:nvPr/>
        </p:nvCxnSpPr>
        <p:spPr>
          <a:xfrm>
            <a:off x="4066709" y="1669965"/>
            <a:ext cx="15544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" idx="3"/>
          </p:cNvCxnSpPr>
          <p:nvPr/>
        </p:nvCxnSpPr>
        <p:spPr>
          <a:xfrm>
            <a:off x="4066709" y="2840397"/>
            <a:ext cx="15544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ecision 34"/>
          <p:cNvSpPr/>
          <p:nvPr/>
        </p:nvSpPr>
        <p:spPr>
          <a:xfrm>
            <a:off x="8547947" y="1669965"/>
            <a:ext cx="1618488" cy="1170432"/>
          </a:xfrm>
          <a:prstGeom prst="flowChartDecision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Approved</a:t>
            </a:r>
            <a:endParaRPr lang="en-US" sz="1200" b="1" dirty="0"/>
          </a:p>
        </p:txBody>
      </p:sp>
      <p:sp>
        <p:nvSpPr>
          <p:cNvPr id="36" name="Flowchart: Process 35"/>
          <p:cNvSpPr/>
          <p:nvPr/>
        </p:nvSpPr>
        <p:spPr>
          <a:xfrm>
            <a:off x="6499014" y="1816110"/>
            <a:ext cx="1691640" cy="878142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Send to Ray Dudeck </a:t>
            </a:r>
            <a:r>
              <a:rPr lang="en-US" sz="1050" dirty="0" smtClean="0">
                <a:hlinkClick r:id="rId3"/>
              </a:rPr>
              <a:t>rdudeck@umaryland.edu</a:t>
            </a:r>
            <a:endParaRPr lang="en-US" sz="1050" dirty="0"/>
          </a:p>
        </p:txBody>
      </p:sp>
      <p:cxnSp>
        <p:nvCxnSpPr>
          <p:cNvPr id="40" name="Straight Arrow Connector 39"/>
          <p:cNvCxnSpPr>
            <a:endCxn id="36" idx="1"/>
          </p:cNvCxnSpPr>
          <p:nvPr/>
        </p:nvCxnSpPr>
        <p:spPr>
          <a:xfrm>
            <a:off x="6188117" y="2255181"/>
            <a:ext cx="310897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6" idx="3"/>
            <a:endCxn id="35" idx="1"/>
          </p:cNvCxnSpPr>
          <p:nvPr/>
        </p:nvCxnSpPr>
        <p:spPr>
          <a:xfrm>
            <a:off x="8190654" y="2255181"/>
            <a:ext cx="357293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Terminator 48"/>
          <p:cNvSpPr/>
          <p:nvPr/>
        </p:nvSpPr>
        <p:spPr>
          <a:xfrm>
            <a:off x="10523728" y="2030814"/>
            <a:ext cx="1414272" cy="448734"/>
          </a:xfrm>
          <a:prstGeom prst="flowChartTermina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Contact CLBS to review denial</a:t>
            </a:r>
            <a:endParaRPr lang="en-US" sz="1200" b="1" dirty="0"/>
          </a:p>
        </p:txBody>
      </p:sp>
      <p:cxnSp>
        <p:nvCxnSpPr>
          <p:cNvPr id="54" name="Straight Arrow Connector 53"/>
          <p:cNvCxnSpPr>
            <a:stCxn id="35" idx="3"/>
            <a:endCxn id="49" idx="1"/>
          </p:cNvCxnSpPr>
          <p:nvPr/>
        </p:nvCxnSpPr>
        <p:spPr>
          <a:xfrm>
            <a:off x="10166435" y="2255181"/>
            <a:ext cx="357293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0055014" y="1863317"/>
            <a:ext cx="539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9484357" y="2869667"/>
            <a:ext cx="539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59" name="Straight Arrow Connector 58"/>
          <p:cNvCxnSpPr>
            <a:stCxn id="35" idx="2"/>
            <a:endCxn id="85" idx="0"/>
          </p:cNvCxnSpPr>
          <p:nvPr/>
        </p:nvCxnSpPr>
        <p:spPr>
          <a:xfrm flipH="1">
            <a:off x="9352533" y="2840397"/>
            <a:ext cx="4658" cy="43907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Connector 60"/>
          <p:cNvSpPr/>
          <p:nvPr/>
        </p:nvSpPr>
        <p:spPr>
          <a:xfrm>
            <a:off x="8677485" y="4673600"/>
            <a:ext cx="1350096" cy="1227667"/>
          </a:xfrm>
          <a:prstGeom prst="flowChartConnector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Host Your Event</a:t>
            </a:r>
            <a:endParaRPr lang="en-US" dirty="0"/>
          </a:p>
        </p:txBody>
      </p:sp>
      <p:sp>
        <p:nvSpPr>
          <p:cNvPr id="64" name="Flowchart: Document 63"/>
          <p:cNvSpPr/>
          <p:nvPr/>
        </p:nvSpPr>
        <p:spPr>
          <a:xfrm>
            <a:off x="4491819" y="4848362"/>
            <a:ext cx="1691640" cy="878142"/>
          </a:xfrm>
          <a:prstGeom prst="flowChartDocumen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Complete </a:t>
            </a:r>
            <a:r>
              <a:rPr lang="en-US" sz="1600" b="1" dirty="0" smtClean="0">
                <a:hlinkClick r:id="rId4"/>
              </a:rPr>
              <a:t>Food Payment</a:t>
            </a:r>
            <a:r>
              <a:rPr lang="en-US" sz="1600" b="1" dirty="0" smtClean="0"/>
              <a:t> Request</a:t>
            </a:r>
            <a:endParaRPr lang="en-US" sz="1600" b="1" dirty="0"/>
          </a:p>
        </p:txBody>
      </p:sp>
      <p:sp>
        <p:nvSpPr>
          <p:cNvPr id="65" name="Flowchart: Process 64"/>
          <p:cNvSpPr/>
          <p:nvPr/>
        </p:nvSpPr>
        <p:spPr>
          <a:xfrm>
            <a:off x="6494356" y="4848362"/>
            <a:ext cx="1691640" cy="878142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Get your documents together for submittal</a:t>
            </a:r>
            <a:endParaRPr lang="en-US" sz="1400" b="1" dirty="0"/>
          </a:p>
        </p:txBody>
      </p:sp>
      <p:cxnSp>
        <p:nvCxnSpPr>
          <p:cNvPr id="67" name="Straight Arrow Connector 66"/>
          <p:cNvCxnSpPr>
            <a:endCxn id="65" idx="3"/>
          </p:cNvCxnSpPr>
          <p:nvPr/>
        </p:nvCxnSpPr>
        <p:spPr>
          <a:xfrm flipH="1" flipV="1">
            <a:off x="8185996" y="5287433"/>
            <a:ext cx="491489" cy="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5" idx="1"/>
            <a:endCxn id="64" idx="3"/>
          </p:cNvCxnSpPr>
          <p:nvPr/>
        </p:nvCxnSpPr>
        <p:spPr>
          <a:xfrm flipH="1">
            <a:off x="6183459" y="5287433"/>
            <a:ext cx="310897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Smiley Face 69"/>
          <p:cNvSpPr/>
          <p:nvPr/>
        </p:nvSpPr>
        <p:spPr>
          <a:xfrm>
            <a:off x="2300096" y="4673600"/>
            <a:ext cx="1236133" cy="1236133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rgbClr val="FFFF00"/>
                </a:solidFill>
              </a:rPr>
              <a:t/>
            </a:r>
            <a:br>
              <a:rPr lang="en-US" sz="1600" i="1" dirty="0" smtClean="0">
                <a:solidFill>
                  <a:srgbClr val="FFFF00"/>
                </a:solidFill>
              </a:rPr>
            </a:br>
            <a:endParaRPr lang="en-US" sz="1600" i="1" dirty="0">
              <a:solidFill>
                <a:srgbClr val="FFFF00"/>
              </a:solidFill>
            </a:endParaRPr>
          </a:p>
        </p:txBody>
      </p:sp>
      <p:cxnSp>
        <p:nvCxnSpPr>
          <p:cNvPr id="72" name="Straight Arrow Connector 71"/>
          <p:cNvCxnSpPr>
            <a:stCxn id="64" idx="1"/>
            <a:endCxn id="70" idx="6"/>
          </p:cNvCxnSpPr>
          <p:nvPr/>
        </p:nvCxnSpPr>
        <p:spPr>
          <a:xfrm flipH="1">
            <a:off x="3536229" y="5287433"/>
            <a:ext cx="955590" cy="423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363363" y="5996001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Done !!</a:t>
            </a:r>
            <a:endParaRPr lang="en-US" sz="2400" i="1" dirty="0">
              <a:solidFill>
                <a:srgbClr val="C0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538047" y="5811335"/>
            <a:ext cx="1599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This can only be submitted after the event is over</a:t>
            </a:r>
            <a:endParaRPr lang="en-US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6423426" y="5842409"/>
            <a:ext cx="2190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Invoice or Invoice # (CA only)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Signed Food Authorization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Attendance Roster</a:t>
            </a:r>
            <a:endParaRPr lang="en-US" sz="1200" dirty="0"/>
          </a:p>
        </p:txBody>
      </p:sp>
      <p:sp>
        <p:nvSpPr>
          <p:cNvPr id="85" name="Flowchart: Process 84"/>
          <p:cNvSpPr/>
          <p:nvPr/>
        </p:nvSpPr>
        <p:spPr>
          <a:xfrm>
            <a:off x="8506713" y="3279468"/>
            <a:ext cx="1691640" cy="878142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Ray will return the approved form to you</a:t>
            </a:r>
            <a:endParaRPr lang="en-US" sz="1050" dirty="0"/>
          </a:p>
        </p:txBody>
      </p:sp>
      <p:cxnSp>
        <p:nvCxnSpPr>
          <p:cNvPr id="91" name="Straight Arrow Connector 90"/>
          <p:cNvCxnSpPr>
            <a:stCxn id="85" idx="2"/>
            <a:endCxn id="61" idx="0"/>
          </p:cNvCxnSpPr>
          <p:nvPr/>
        </p:nvCxnSpPr>
        <p:spPr>
          <a:xfrm>
            <a:off x="9352533" y="4157610"/>
            <a:ext cx="0" cy="51599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937588" y="2810157"/>
            <a:ext cx="25678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Make sure the event is eligible for food payment by UMB Funds. </a:t>
            </a:r>
            <a:br>
              <a:rPr lang="en-US" sz="1200" dirty="0" smtClean="0"/>
            </a:br>
            <a:r>
              <a:rPr lang="en-US" sz="1100" dirty="0" smtClean="0">
                <a:ln>
                  <a:solidFill>
                    <a:srgbClr val="0070C0"/>
                  </a:solidFill>
                </a:ln>
                <a:solidFill>
                  <a:schemeClr val="tx2"/>
                </a:solidFill>
                <a:hlinkClick r:id="rId5"/>
              </a:rPr>
              <a:t>Policy </a:t>
            </a:r>
            <a:r>
              <a:rPr lang="en-US" sz="1100" dirty="0">
                <a:ln>
                  <a:solidFill>
                    <a:srgbClr val="0070C0"/>
                  </a:solidFill>
                </a:ln>
                <a:solidFill>
                  <a:schemeClr val="tx2"/>
                </a:solidFill>
                <a:hlinkClick r:id="rId5"/>
              </a:rPr>
              <a:t>UMB VIII- 99.00 (A) and Guidelines</a:t>
            </a:r>
            <a:endParaRPr lang="en-US" sz="1100" dirty="0">
              <a:ln>
                <a:solidFill>
                  <a:srgbClr val="0070C0"/>
                </a:solidFill>
              </a:ln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78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Light">
  <a:themeElements>
    <a:clrScheme name="Custom 6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E5E5E5"/>
      </a:hlink>
      <a:folHlink>
        <a:srgbClr val="DFD9CF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24B68FC-3556-4284-BAA4-1BF2EED3E6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Wingdings</vt:lpstr>
      <vt:lpstr>Wingdings 2</vt:lpstr>
      <vt:lpstr>OfficeLight</vt:lpstr>
      <vt:lpstr>CLS Food Process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2017-08-14T21:54:16Z</dcterms:created>
  <dcterms:modified xsi:type="dcterms:W3CDTF">2017-08-14T23:11:26Z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TC028048999991</vt:lpwstr>
  </property>
</Properties>
</file>