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7" r:id="rId4"/>
    <p:sldId id="288" r:id="rId5"/>
    <p:sldId id="257" r:id="rId6"/>
    <p:sldId id="284" r:id="rId7"/>
    <p:sldId id="258" r:id="rId8"/>
    <p:sldId id="269" r:id="rId9"/>
    <p:sldId id="270" r:id="rId10"/>
    <p:sldId id="271" r:id="rId11"/>
    <p:sldId id="272" r:id="rId12"/>
    <p:sldId id="286" r:id="rId13"/>
    <p:sldId id="276" r:id="rId14"/>
    <p:sldId id="274" r:id="rId15"/>
    <p:sldId id="278" r:id="rId16"/>
    <p:sldId id="275" r:id="rId17"/>
    <p:sldId id="277" r:id="rId18"/>
    <p:sldId id="279" r:id="rId19"/>
    <p:sldId id="280" r:id="rId20"/>
    <p:sldId id="281" r:id="rId21"/>
    <p:sldId id="282" r:id="rId22"/>
    <p:sldId id="289" r:id="rId23"/>
    <p:sldId id="283" r:id="rId24"/>
  </p:sldIdLst>
  <p:sldSz cx="10058400" cy="7772400"/>
  <p:notesSz cx="6997700" cy="9283700"/>
  <p:defaultTextStyle>
    <a:defPPr>
      <a:defRPr lang="en-US"/>
    </a:defPPr>
    <a:lvl1pPr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508000" indent="-50800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1017588" indent="-103188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527175" indent="-155575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2036763" indent="-207963" algn="l" defTabSz="5080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2E"/>
    <a:srgbClr val="2C2A29"/>
    <a:srgbClr val="FFCD00"/>
    <a:srgbClr val="007698"/>
    <a:srgbClr val="E3B42F"/>
    <a:srgbClr val="DE4C34"/>
    <a:srgbClr val="006F92"/>
    <a:srgbClr val="005872"/>
    <a:srgbClr val="356795"/>
    <a:srgbClr val="E6D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432" y="-11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2337" cy="46418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defTabSz="51771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7" y="2"/>
            <a:ext cx="3032337" cy="464185"/>
          </a:xfrm>
          <a:prstGeom prst="rect">
            <a:avLst/>
          </a:prstGeom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D299CE-D7B9-48C3-AE6B-4821578C2E5E}" type="datetimeFigureOut">
              <a:rPr lang="en-US" altLang="en-US"/>
              <a:pPr/>
              <a:t>7/29/15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7906"/>
            <a:ext cx="3032337" cy="46418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defTabSz="51771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7" y="8817906"/>
            <a:ext cx="3032337" cy="464185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B11ADB-A845-494A-8D1C-62F3939D02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9895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2337" cy="46418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defTabSz="51771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7" y="2"/>
            <a:ext cx="3032337" cy="464185"/>
          </a:xfrm>
          <a:prstGeom prst="rect">
            <a:avLst/>
          </a:prstGeom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FA9C06-E781-4E60-B5EC-C8B4FE94CBC8}" type="datetimeFigureOut">
              <a:rPr lang="en-US" altLang="en-US"/>
              <a:pPr/>
              <a:t>7/29/15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696913"/>
            <a:ext cx="45053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60"/>
            <a:ext cx="5598160" cy="417766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906"/>
            <a:ext cx="3032337" cy="46418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defTabSz="51771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7" y="8817906"/>
            <a:ext cx="3032337" cy="464185"/>
          </a:xfrm>
          <a:prstGeom prst="rect">
            <a:avLst/>
          </a:prstGeom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B9787E-0434-45E6-8CFB-F49BE14C84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9938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508000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017588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527175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036763" algn="l" defTabSz="5080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4634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6866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9225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789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702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0091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6271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8575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9651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696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712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5732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3535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35354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674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69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699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7791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0543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2495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842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787E-0434-45E6-8CFB-F49BE14C84E1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201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10531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BAEF77-1F7E-4AB4-B778-AF1E7B839D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659331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UMB_template_2&amp;3-1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1"/>
          <p:cNvSpPr txBox="1">
            <a:spLocks noChangeArrowheads="1"/>
          </p:cNvSpPr>
          <p:nvPr userDrawn="1"/>
        </p:nvSpPr>
        <p:spPr bwMode="auto">
          <a:xfrm>
            <a:off x="596900" y="6838950"/>
            <a:ext cx="217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umaryland.edu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xmlns:p14="http://schemas.microsoft.com/office/powerpoint/2010/main" spd="slow">
    <p:fade thruBlk="1"/>
  </p:transition>
  <p:hf hdr="0" ftr="0" dt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827088" indent="-317500" algn="l" defTabSz="5080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73175" indent="-254000" algn="l" defTabSz="5080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782763" indent="-254000" algn="l" defTabSz="5080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292350" indent="-254000" algn="l" defTabSz="5080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MB_template_2&amp;3-2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8575" y="7242175"/>
            <a:ext cx="984250" cy="412750"/>
          </a:xfrm>
          <a:prstGeom prst="rect">
            <a:avLst/>
          </a:prstGeom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D0B78C6-C25D-46E3-BE06-5D7AAE848CA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052" name="Picture 3" descr="UM_Founding_white_red_yellow.eps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899275"/>
            <a:ext cx="23177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7"/>
          <p:cNvSpPr txBox="1">
            <a:spLocks noChangeArrowheads="1"/>
          </p:cNvSpPr>
          <p:nvPr userDrawn="1"/>
        </p:nvSpPr>
        <p:spPr bwMode="auto">
          <a:xfrm>
            <a:off x="8412163" y="171450"/>
            <a:ext cx="141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b="1" i="1" dirty="0" smtClean="0">
                <a:solidFill>
                  <a:srgbClr val="005872"/>
                </a:solidFill>
                <a:latin typeface="Calisto MT" charset="0"/>
                <a:cs typeface="Calisto MT" charset="0"/>
              </a:rPr>
              <a:t>umaryland.edu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 xmlns:p14="http://schemas.microsoft.com/office/powerpoint/2010/main" spd="slow">
    <p:fade thruBlk="1"/>
  </p:transition>
  <p:hf hdr="0" ftr="0" dt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50800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827088" indent="-317500" algn="l" defTabSz="5080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273175" indent="-254000" algn="l" defTabSz="5080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782763" indent="-254000" algn="l" defTabSz="5080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292350" indent="-254000" algn="l" defTabSz="5080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838" y="760413"/>
            <a:ext cx="974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3922713"/>
            <a:ext cx="9220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927600"/>
            <a:ext cx="100584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094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rPr>
              <a:t>Continuing Our Conversation About Race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Arial"/>
              <a:ea typeface="+mn-ea"/>
              <a:cs typeface="Arial"/>
            </a:endParaRPr>
          </a:p>
          <a:p>
            <a:pPr algn="ctr" defTabSz="5094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rPr>
              <a:t>July 28, 2015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10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Cultural Competency: Recommendations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6075" indent="-346075">
              <a:lnSpc>
                <a:spcPct val="110000"/>
              </a:lnSpc>
              <a:buFont typeface="+mj-lt"/>
              <a:buAutoNum type="arabicPeriod" startAt="2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strategies for enhancing cultural competency at the University, including: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30288" lvl="0" indent="-347663">
              <a:lnSpc>
                <a:spcPct val="110000"/>
              </a:lnSpc>
              <a:buAutoNum type="alphaL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UMB’s schools to enhance cultural competency within their curricula and making available to faculty, staff, and students resources that advance that goal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139825" lvl="0" indent="-457200">
              <a:lnSpc>
                <a:spcPct val="110000"/>
              </a:lnSpc>
              <a:buAutoNum type="alphaLcPeriod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30288" lvl="0" indent="-347663">
              <a:lnSpc>
                <a:spcPct val="110000"/>
              </a:lnSpc>
              <a:buAutoNum type="alphaLcPeriod" startAt="2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the University of Maryland Medical Center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 cultural competency across both organizations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139825" lvl="0" indent="-457200">
              <a:lnSpc>
                <a:spcPct val="110000"/>
              </a:lnSpc>
              <a:buAutoNum type="alphaLcPeriod" startAt="2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30288" lvl="0" indent="-347663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c.	Engaging the University community in a dialogue about the cultural competency research and recommendations to be undertaken by the President’s Fellows in 2015‒16. </a:t>
            </a:r>
          </a:p>
        </p:txBody>
      </p:sp>
    </p:spTree>
    <p:extLst>
      <p:ext uri="{BB962C8B-B14F-4D97-AF65-F5344CB8AC3E}">
        <p14:creationId xmlns:p14="http://schemas.microsoft.com/office/powerpoint/2010/main" val="352709708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11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Community Service and Engagement: Recommendations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12095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6075" indent="-346075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newly formed Office of Community Engagement in the Office of the President in building a comprehensive and coordinated community engagement strategy for the University. </a:t>
            </a:r>
          </a:p>
        </p:txBody>
      </p:sp>
      <p:pic>
        <p:nvPicPr>
          <p:cNvPr id="11266" name="Picture 2" descr="C:\Users\amulqueen\Pictures\UMB Hearts Baltimor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1989" y="3283527"/>
            <a:ext cx="5726411" cy="352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6753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12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Community Service and Engagement: Recommendations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Prioritize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components of this strategy, including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30288" indent="-346075">
              <a:lnSpc>
                <a:spcPct val="110000"/>
              </a:lnSpc>
              <a:buAutoNum type="alphaL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Orientations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professional development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community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and engagement.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30288" indent="-346075">
              <a:lnSpc>
                <a:spcPct val="110000"/>
              </a:lnSpc>
              <a:buAutoNum type="alphaLcPeriod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30288" indent="-346075">
              <a:lnSpc>
                <a:spcPct val="110000"/>
              </a:lnSpc>
              <a:buAutoNum type="alphaLcPeriod" startAt="2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“day of service.”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30288" indent="-346075">
              <a:lnSpc>
                <a:spcPct val="110000"/>
              </a:lnSpc>
              <a:buAutoNum type="alphaLcPeriod" startAt="2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30288" indent="-346075">
              <a:lnSpc>
                <a:spcPct val="110000"/>
              </a:lnSpc>
              <a:buAutoNum type="alphaLcPeriod" startAt="3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effort to enhance UMB’s presence in, and partnership with, the communities immediately adjacent to campus.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30288" indent="-346075">
              <a:lnSpc>
                <a:spcPct val="110000"/>
              </a:lnSpc>
              <a:buAutoNum type="alphaLcPeriod" startAt="3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30288" indent="-346075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d.	A career program that educates community residents about employment opportunities at the University.</a:t>
            </a:r>
          </a:p>
        </p:txBody>
      </p:sp>
    </p:spTree>
    <p:extLst>
      <p:ext uri="{BB962C8B-B14F-4D97-AF65-F5344CB8AC3E}">
        <p14:creationId xmlns:p14="http://schemas.microsoft.com/office/powerpoint/2010/main" val="245742067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13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Career and Professional Advancement: Recommendations</a:t>
            </a:r>
            <a:endParaRPr lang="en-US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20220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Conduct a comprehensive analysis of personnel actions</a:t>
            </a:r>
          </a:p>
          <a:p>
            <a:pPr>
              <a:lnSpc>
                <a:spcPct val="110000"/>
              </a:lnSpc>
            </a:pPr>
            <a:endParaRPr lang="en-US" sz="4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6075" indent="-346075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Human Resource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 (HRS)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begun a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comprehensive review of the University’s personnel actions relating to recruitment, promotion,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tenure, reclassifications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equity adjustments over the past three fiscal years.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analysis </a:t>
            </a:r>
          </a:p>
        </p:txBody>
      </p:sp>
      <p:pic>
        <p:nvPicPr>
          <p:cNvPr id="4098" name="Picture 2" descr="C:\Users\amulqueen\Pictures\Cagle Around Tabl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3272" y="3712777"/>
            <a:ext cx="4655127" cy="29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9214" y="3798467"/>
            <a:ext cx="3673568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conducted at both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and school levels; include both faculty and staff; and examine these personnel actions with regard to race/ethnicity and gender.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6455" y="47018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5900" y="14443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0739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14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Career and Professional Advancement: Recommendations</a:t>
            </a:r>
            <a:endParaRPr 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37825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Evaluate UMB’s job classification system</a:t>
            </a:r>
          </a:p>
          <a:p>
            <a:pPr>
              <a:lnSpc>
                <a:spcPct val="110000"/>
              </a:lnSpc>
            </a:pPr>
            <a:endParaRPr lang="en-US" sz="4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6075" indent="-346075">
              <a:lnSpc>
                <a:spcPct val="110000"/>
              </a:lnSpc>
              <a:buFont typeface="+mj-lt"/>
              <a:buAutoNum type="arabicPeriod" startAt="2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HRS will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 to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UMB senior leadership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new job classification system with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clearly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defined career advancement pathway and career development opportunities for each position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6075" indent="-346075">
              <a:lnSpc>
                <a:spcPct val="110000"/>
              </a:lnSpc>
              <a:buFont typeface="+mj-lt"/>
              <a:buAutoNum type="arabicPeriod" startAt="2"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Promote a culture of diversity and inclusion</a:t>
            </a:r>
          </a:p>
          <a:p>
            <a:pPr>
              <a:lnSpc>
                <a:spcPct val="110000"/>
              </a:lnSpc>
            </a:pPr>
            <a:endParaRPr lang="en-US" sz="400" i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 startAt="3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accordance with the </a:t>
            </a:r>
            <a:r>
              <a:rPr lang="en-US" sz="2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2011–2016 Strategic Plan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the Diversity Advisory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Council (DAC) and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HRS will engage an external consultant to conduct an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institution-wide climate survey to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perceptions of diversity and inclusion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among students, faculty, and staff.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6468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15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Cultural Competency: Recommendations</a:t>
            </a:r>
            <a:endParaRPr 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Adopt a “Statement on Cultural Competency”</a:t>
            </a:r>
          </a:p>
          <a:p>
            <a:pPr>
              <a:lnSpc>
                <a:spcPct val="110000"/>
              </a:lnSpc>
            </a:pPr>
            <a:endParaRPr lang="en-US" sz="4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6075" indent="-346075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DAC will draft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cultural competency value proposition and present it to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UMB senior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leadership for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consideration.</a:t>
            </a:r>
          </a:p>
          <a:p>
            <a:pPr marL="346075" indent="-346075">
              <a:lnSpc>
                <a:spcPct val="110000"/>
              </a:lnSpc>
              <a:buFont typeface="+mj-lt"/>
              <a:buAutoNum type="arabicPeriod"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Evaluate strategies for enhancing cultural competency</a:t>
            </a:r>
          </a:p>
          <a:p>
            <a:pPr>
              <a:lnSpc>
                <a:spcPct val="110000"/>
              </a:lnSpc>
            </a:pPr>
            <a:endParaRPr lang="en-US" sz="400" i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 startAt="2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the 2015‒16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President’s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Symposium and Whitepaper Project, the President’s Fellows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 the campus community in dialogue and scholarship on cultural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competency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it relates to our work in law, health, and human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 and provide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UMB senior leadership recommendations on how to better prepare culturally competent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4298543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16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Cultural Competency: Recommendations</a:t>
            </a:r>
            <a:endParaRPr 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7784233" cy="23945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Evaluate strategies for enhancing cultural competency</a:t>
            </a:r>
          </a:p>
          <a:p>
            <a:pPr>
              <a:lnSpc>
                <a:spcPct val="110000"/>
              </a:lnSpc>
            </a:pPr>
            <a:endParaRPr lang="en-US" sz="4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6075" indent="-346075">
              <a:lnSpc>
                <a:spcPct val="110000"/>
              </a:lnSpc>
              <a:buFont typeface="+mj-lt"/>
              <a:buAutoNum type="arabicPeriod" startAt="3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Drawing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its own work and on the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recommendations of the President’s Fellows,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DAC will propose to UMB senior leadership a framework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guide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University’s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effort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promoting cultural competency as an essential attribute in the ongoing growth and development of faculty,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0" name="Picture 6" descr="C:\Users\amulqueen\Pictures\Diversity 1 Law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5299" y="4262243"/>
            <a:ext cx="4023102" cy="26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7855" y="458239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617" y="4210288"/>
            <a:ext cx="2951019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staff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students.</a:t>
            </a:r>
          </a:p>
        </p:txBody>
      </p:sp>
    </p:spTree>
    <p:extLst>
      <p:ext uri="{BB962C8B-B14F-4D97-AF65-F5344CB8AC3E}">
        <p14:creationId xmlns:p14="http://schemas.microsoft.com/office/powerpoint/2010/main" val="344009875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17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Community Service and Engagement: Recommendations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20220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Prioritize key components of a comprehensive, coordinated community engagement strategy</a:t>
            </a:r>
          </a:p>
          <a:p>
            <a:pPr>
              <a:lnSpc>
                <a:spcPct val="110000"/>
              </a:lnSpc>
            </a:pPr>
            <a:endParaRPr lang="en-US" sz="4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6075" indent="-346075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DAC recommends that the University, through the Office of Community Engagement, design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implement community service and engagement orientations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5" name="Picture 3" descr="C:\Users\amulqueen\Pictures\Little Kids Running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1430" y="3671264"/>
            <a:ext cx="4856970" cy="32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4500" y="458239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3041" y="3799869"/>
            <a:ext cx="3793650" cy="1190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development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for faculty, staff, and students.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4380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18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Community Service and Engagement: Recommendations</a:t>
            </a:r>
            <a:endParaRPr 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8842" y="425453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7" name="Picture 3" descr="C:\Users\amulqueen\Pictures\Dental Screenings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3892" y="4002434"/>
            <a:ext cx="6174508" cy="27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9275" y="1893888"/>
            <a:ext cx="8575474" cy="16496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Prioritize key components of a comprehensive, coordinated community engagement strategy</a:t>
            </a:r>
          </a:p>
          <a:p>
            <a:pPr>
              <a:lnSpc>
                <a:spcPct val="110000"/>
              </a:lnSpc>
            </a:pPr>
            <a:endParaRPr lang="en-US" sz="4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6075" indent="-346075">
              <a:lnSpc>
                <a:spcPct val="110000"/>
              </a:lnSpc>
              <a:buFont typeface="+mj-lt"/>
              <a:buAutoNum type="arabicPeriod" startAt="2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DAC recommends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the University pilot a Day of Service, modeled after UMB’s annual Interprofessional Education Day.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4067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19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Community Service and Engagement: Recommendations</a:t>
            </a:r>
            <a:endParaRPr 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371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Prioritize key components of a comprehensive, coordinated community engagement strategy</a:t>
            </a:r>
          </a:p>
          <a:p>
            <a:pPr>
              <a:lnSpc>
                <a:spcPct val="110000"/>
              </a:lnSpc>
            </a:pPr>
            <a:endParaRPr lang="en-US" sz="400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6075" indent="-346075">
              <a:lnSpc>
                <a:spcPct val="110000"/>
              </a:lnSpc>
              <a:buFont typeface="+mj-lt"/>
              <a:buAutoNum type="arabicPeriod" startAt="3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FY 2016, the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establish an Extension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Center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enhances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UMB’s presence in, and engagement with, the West Baltimore communities closest to campus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6075" indent="-346075">
              <a:lnSpc>
                <a:spcPct val="110000"/>
              </a:lnSpc>
              <a:buFont typeface="+mj-lt"/>
              <a:buAutoNum type="arabicPeriod" startAt="3"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6075" indent="-346075">
              <a:lnSpc>
                <a:spcPct val="110000"/>
              </a:lnSpc>
              <a:buFont typeface="+mj-lt"/>
              <a:buAutoNum type="arabicPeriod" startAt="3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DAC recommends that HRS pilot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Employment Readiness Program that educates community residents about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job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at the University and prepares them to be competitive applicants for open positions.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8842" y="425453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7845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AEF77-1F7E-4AB4-B778-AF1E7B839D89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1026" name="Picture 2" descr="C:\Users\amulqueen\Pictures\Students Protesting Freddie Gra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28" y="2100523"/>
            <a:ext cx="10065928" cy="301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5294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20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Community Service and Engagement: Recommendations</a:t>
            </a:r>
            <a:endParaRPr 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23945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Prioritize key components of a comprehensive, coordinated community engagement strategy</a:t>
            </a:r>
          </a:p>
          <a:p>
            <a:pPr>
              <a:lnSpc>
                <a:spcPct val="110000"/>
              </a:lnSpc>
            </a:pPr>
            <a:endParaRPr lang="en-US" sz="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6075" indent="-346075">
              <a:lnSpc>
                <a:spcPct val="110000"/>
              </a:lnSpc>
              <a:buFont typeface="+mj-lt"/>
              <a:buAutoNum type="arabicPeriod" startAt="5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DAC recommends that the University establish a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task force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evaluate: (a)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impact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UMB’s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increasing cost of attendance on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access to, and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affordability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of,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academic programs;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(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b) whether the debt burden with which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UMB students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8842" y="425453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435" y="3975581"/>
            <a:ext cx="4377965" cy="291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9518" y="471173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618" y="4165364"/>
            <a:ext cx="4410219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graduate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acts as a barrier to pursuing lower paying career opportunities in urban and underserved communities.</a:t>
            </a:r>
          </a:p>
        </p:txBody>
      </p:sp>
    </p:spTree>
    <p:extLst>
      <p:ext uri="{BB962C8B-B14F-4D97-AF65-F5344CB8AC3E}">
        <p14:creationId xmlns:p14="http://schemas.microsoft.com/office/powerpoint/2010/main" val="45041241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21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Diversity Advisory Council</a:t>
            </a:r>
            <a:endParaRPr 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Diversity Advisory Council enhances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environment to ensure that diversity is valued and that inclusion is a guiding principle in every aspect of the University’s activities.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200" i="1" dirty="0" smtClean="0">
                <a:solidFill>
                  <a:schemeClr val="bg2">
                    <a:lumMod val="50000"/>
                  </a:schemeClr>
                </a:solidFill>
              </a:rPr>
              <a:t>www.umaryland.edu/president/diversity-advisory-council</a:t>
            </a:r>
            <a:endParaRPr lang="en-US" sz="2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8842" y="425453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9518" y="471173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6620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838" y="760413"/>
            <a:ext cx="974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3922713"/>
            <a:ext cx="9220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927600"/>
            <a:ext cx="100584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094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rPr>
              <a:t>Continuing Our Conversation About Race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Arial"/>
              <a:ea typeface="+mn-ea"/>
              <a:cs typeface="Arial"/>
            </a:endParaRPr>
          </a:p>
          <a:p>
            <a:pPr algn="ctr" defTabSz="5094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>
                    <a:lumMod val="85000"/>
                  </a:schemeClr>
                </a:solidFill>
                <a:latin typeface="Arial"/>
                <a:ea typeface="+mn-ea"/>
                <a:cs typeface="Arial"/>
              </a:rPr>
              <a:t>July 28, 2015</a:t>
            </a:r>
            <a:endParaRPr lang="en-US" sz="2200" dirty="0">
              <a:solidFill>
                <a:schemeClr val="bg1">
                  <a:lumMod val="85000"/>
                </a:schemeClr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75361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3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Diversity Advisory Council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32747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Diversity Advisory Council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makes recommendations to the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promote the University’s commitment to diversity and a culture of inclusion.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council enhances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environment to ensure that diversity is valued and that inclusion is a guiding principle in every aspect of the University’s activities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>
              <a:lnSpc>
                <a:spcPct val="11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Chair		Elsie Stines, DNP, MS, CRNP</a:t>
            </a:r>
          </a:p>
          <a:p>
            <a:pPr marL="457200" lvl="0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Vice Chair	Vanessa Fahie, PhD, RN</a:t>
            </a:r>
          </a:p>
          <a:p>
            <a:pPr marL="457200" lvl="0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 officio		Roger Ward, EdD, JD, MPA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9777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4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Conversation Themes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Career and Professional Advancement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Cultural Competency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Service and Engagement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5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Career and Professional Advancement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37978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underrepresented minorities—in particular African Americans—routinely passed over for promotions and other advancement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opportunities?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University lack clear career pathways—particularly at lower paid positions—that would provide underrepresented minorities opportunities to advance their careers at the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University?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a lack of underrepresented minorities in leadership and supervisory positions at most levels of the University?</a:t>
            </a:r>
          </a:p>
        </p:txBody>
      </p:sp>
    </p:spTree>
    <p:extLst>
      <p:ext uri="{BB962C8B-B14F-4D97-AF65-F5344CB8AC3E}">
        <p14:creationId xmlns:p14="http://schemas.microsoft.com/office/powerpoint/2010/main" val="129066424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0CB5C1B-3606-4257-A5EF-405A319C4B29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6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Cultural Competency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4183"/>
            <a:ext cx="8950393" cy="1190967"/>
          </a:xfrm>
          <a:prstGeom prst="rect">
            <a:avLst/>
          </a:prstGeom>
          <a:noFill/>
        </p:spPr>
        <p:txBody>
          <a:bodyPr numCol="1" spcCol="457200">
            <a:spAutoFit/>
          </a:bodyPr>
          <a:lstStyle/>
          <a:p>
            <a:pPr marL="346075" lvl="0" indent="-346075">
              <a:lnSpc>
                <a:spcPct val="110000"/>
              </a:lnSpc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faculty, staff, and students lack the cultural competency necessary to effectively engage, interact with, and serve the members of Baltimore’s diverse communities?</a:t>
            </a:r>
          </a:p>
        </p:txBody>
      </p:sp>
      <p:pic>
        <p:nvPicPr>
          <p:cNvPr id="1026" name="Picture 2" descr="C:\Users\amulqueen\Pictures\Outside Table Diverse For Race Forum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3236" y="3290433"/>
            <a:ext cx="6365164" cy="328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7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Community Service and Engagement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41702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inadequately prepared by the University to work with and within Baltimore’s underserved communities?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service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projects and experiences developed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without sufficient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input from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Baltimore’s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communities—resulting in projects and experiences that are not always impactful, meaningful, and valued by the community?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debt burden with which UMB students graduate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 as a barrier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pursuing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lower paying career opportunities in urban and underserved communities?</a:t>
            </a:r>
          </a:p>
        </p:txBody>
      </p:sp>
    </p:spTree>
    <p:extLst>
      <p:ext uri="{BB962C8B-B14F-4D97-AF65-F5344CB8AC3E}">
        <p14:creationId xmlns:p14="http://schemas.microsoft.com/office/powerpoint/2010/main" val="171788440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8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Career and Professional Advancement: Recommendations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4" y="1893888"/>
            <a:ext cx="8739105" cy="41888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Conduct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comprehensive analysis of the University’s personnel actions relating to recruitment, promotion, tenure, reclassifications, and equity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adjustments.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Enhance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University’s efforts to promote a culture of diversity and inclusion—particularly in its workforce—as prescribed by the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2011–2016 Strategic Plan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University’s job classification system and, where necessary, modify the system to create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clearly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defined career advancement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pathway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career development opportunities for each position.</a:t>
            </a:r>
          </a:p>
        </p:txBody>
      </p:sp>
    </p:spTree>
    <p:extLst>
      <p:ext uri="{BB962C8B-B14F-4D97-AF65-F5344CB8AC3E}">
        <p14:creationId xmlns:p14="http://schemas.microsoft.com/office/powerpoint/2010/main" val="393964970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720138" y="7242175"/>
            <a:ext cx="1182687" cy="41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CF8B47F-DF5B-4491-981E-AA27F13E0E73}" type="slidenum">
              <a:rPr lang="en-US" altLang="en-US" sz="1300">
                <a:solidFill>
                  <a:srgbClr val="FFFFFF"/>
                </a:solidFill>
                <a:latin typeface="Arial" pitchFamily="34" charset="0"/>
              </a:rPr>
              <a:pPr eaLnBrk="1" hangingPunct="1"/>
              <a:t>9</a:t>
            </a:fld>
            <a:endParaRPr lang="en-US" altLang="en-US" sz="130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03213"/>
            <a:ext cx="77788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275" y="431800"/>
            <a:ext cx="95091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Cultural Competency: Recommendations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75" y="1893888"/>
            <a:ext cx="8575474" cy="15819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lvl="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Draft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adopt a Statement on Cultural Competency that clearly defines “cultural competency” for the University community. The statement should form the foundation for the cultural competency initiative prescribed by the </a:t>
            </a: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2011‒2016 Strategic Plan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amulqueen\Pictures\Fast Motion Soaring Hall Diversit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9750" y="3713832"/>
            <a:ext cx="4688649" cy="312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2026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1188</Words>
  <Application>Microsoft Macintosh PowerPoint</Application>
  <PresentationFormat>Custom</PresentationFormat>
  <Paragraphs>150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Maryland, Baltimore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Ruddock</dc:creator>
  <cp:lastModifiedBy>Mike Ruddock</cp:lastModifiedBy>
  <cp:revision>122</cp:revision>
  <cp:lastPrinted>2015-07-27T12:33:40Z</cp:lastPrinted>
  <dcterms:created xsi:type="dcterms:W3CDTF">2015-06-03T15:48:55Z</dcterms:created>
  <dcterms:modified xsi:type="dcterms:W3CDTF">2015-07-29T18:31:44Z</dcterms:modified>
</cp:coreProperties>
</file>